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2"/>
  </p:notesMasterIdLst>
  <p:sldIdLst>
    <p:sldId id="325" r:id="rId2"/>
    <p:sldId id="326" r:id="rId3"/>
    <p:sldId id="327" r:id="rId4"/>
    <p:sldId id="370" r:id="rId5"/>
    <p:sldId id="289" r:id="rId6"/>
    <p:sldId id="308" r:id="rId7"/>
    <p:sldId id="309" r:id="rId8"/>
    <p:sldId id="312" r:id="rId9"/>
    <p:sldId id="257" r:id="rId10"/>
    <p:sldId id="366" r:id="rId11"/>
    <p:sldId id="260" r:id="rId12"/>
    <p:sldId id="294" r:id="rId13"/>
    <p:sldId id="365" r:id="rId14"/>
    <p:sldId id="356" r:id="rId15"/>
    <p:sldId id="357" r:id="rId16"/>
    <p:sldId id="359" r:id="rId17"/>
    <p:sldId id="361" r:id="rId18"/>
    <p:sldId id="358" r:id="rId19"/>
    <p:sldId id="334" r:id="rId20"/>
    <p:sldId id="270" r:id="rId21"/>
    <p:sldId id="353" r:id="rId22"/>
    <p:sldId id="335" r:id="rId23"/>
    <p:sldId id="329" r:id="rId24"/>
    <p:sldId id="330" r:id="rId25"/>
    <p:sldId id="331" r:id="rId26"/>
    <p:sldId id="364" r:id="rId27"/>
    <p:sldId id="332" r:id="rId28"/>
    <p:sldId id="333" r:id="rId29"/>
    <p:sldId id="338" r:id="rId30"/>
    <p:sldId id="347" r:id="rId31"/>
    <p:sldId id="348" r:id="rId32"/>
    <p:sldId id="344" r:id="rId33"/>
    <p:sldId id="343" r:id="rId34"/>
    <p:sldId id="345" r:id="rId35"/>
    <p:sldId id="369" r:id="rId36"/>
    <p:sldId id="349" r:id="rId37"/>
    <p:sldId id="363" r:id="rId38"/>
    <p:sldId id="346" r:id="rId39"/>
    <p:sldId id="342" r:id="rId40"/>
    <p:sldId id="339" r:id="rId41"/>
    <p:sldId id="340" r:id="rId42"/>
    <p:sldId id="341" r:id="rId43"/>
    <p:sldId id="295" r:id="rId44"/>
    <p:sldId id="296" r:id="rId45"/>
    <p:sldId id="305" r:id="rId46"/>
    <p:sldId id="313" r:id="rId47"/>
    <p:sldId id="314" r:id="rId48"/>
    <p:sldId id="275" r:id="rId49"/>
    <p:sldId id="316" r:id="rId50"/>
    <p:sldId id="317" r:id="rId51"/>
    <p:sldId id="324" r:id="rId52"/>
    <p:sldId id="350" r:id="rId53"/>
    <p:sldId id="351" r:id="rId54"/>
    <p:sldId id="315" r:id="rId55"/>
    <p:sldId id="299" r:id="rId56"/>
    <p:sldId id="360" r:id="rId57"/>
    <p:sldId id="273" r:id="rId58"/>
    <p:sldId id="372" r:id="rId59"/>
    <p:sldId id="279" r:id="rId60"/>
    <p:sldId id="288" r:id="rId61"/>
    <p:sldId id="284" r:id="rId62"/>
    <p:sldId id="371" r:id="rId63"/>
    <p:sldId id="355" r:id="rId64"/>
    <p:sldId id="287" r:id="rId65"/>
    <p:sldId id="320" r:id="rId66"/>
    <p:sldId id="290" r:id="rId67"/>
    <p:sldId id="328" r:id="rId68"/>
    <p:sldId id="262" r:id="rId69"/>
    <p:sldId id="281" r:id="rId70"/>
    <p:sldId id="321" r:id="rId71"/>
    <p:sldId id="282" r:id="rId72"/>
    <p:sldId id="323" r:id="rId73"/>
    <p:sldId id="368" r:id="rId74"/>
    <p:sldId id="352" r:id="rId75"/>
    <p:sldId id="354" r:id="rId76"/>
    <p:sldId id="301" r:id="rId77"/>
    <p:sldId id="311" r:id="rId78"/>
    <p:sldId id="263" r:id="rId79"/>
    <p:sldId id="337" r:id="rId80"/>
    <p:sldId id="336"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sorterViewPr>
    <p:cViewPr varScale="1">
      <p:scale>
        <a:sx n="100" d="100"/>
        <a:sy n="100" d="100"/>
      </p:scale>
      <p:origin x="0" y="-8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rman" userId="844217e249c738f3" providerId="LiveId" clId="{1F2A4A2E-8319-46B8-9629-F8864621B671}"/>
    <pc:docChg chg="undo custSel addSld delSld modSld sldOrd">
      <pc:chgData name="Michael Herman" userId="844217e249c738f3" providerId="LiveId" clId="{1F2A4A2E-8319-46B8-9629-F8864621B671}" dt="2018-03-15T23:20:13.494" v="947" actId="20577"/>
      <pc:docMkLst>
        <pc:docMk/>
      </pc:docMkLst>
      <pc:sldChg chg="modSp">
        <pc:chgData name="Michael Herman" userId="844217e249c738f3" providerId="LiveId" clId="{1F2A4A2E-8319-46B8-9629-F8864621B671}" dt="2018-03-15T23:20:13.494" v="947" actId="20577"/>
        <pc:sldMkLst>
          <pc:docMk/>
          <pc:sldMk cId="2436018854" sldId="257"/>
        </pc:sldMkLst>
        <pc:spChg chg="mod">
          <ac:chgData name="Michael Herman" userId="844217e249c738f3" providerId="LiveId" clId="{1F2A4A2E-8319-46B8-9629-F8864621B671}" dt="2018-03-15T23:20:13.494" v="947" actId="20577"/>
          <ac:spMkLst>
            <pc:docMk/>
            <pc:sldMk cId="2436018854" sldId="257"/>
            <ac:spMk id="3" creationId="{7019A0A9-E403-4795-9F88-DB86835D1E73}"/>
          </ac:spMkLst>
        </pc:spChg>
      </pc:sldChg>
      <pc:sldChg chg="modSp">
        <pc:chgData name="Michael Herman" userId="844217e249c738f3" providerId="LiveId" clId="{1F2A4A2E-8319-46B8-9629-F8864621B671}" dt="2018-03-15T23:17:07.338" v="715" actId="20577"/>
        <pc:sldMkLst>
          <pc:docMk/>
          <pc:sldMk cId="2821687197" sldId="260"/>
        </pc:sldMkLst>
        <pc:spChg chg="mod">
          <ac:chgData name="Michael Herman" userId="844217e249c738f3" providerId="LiveId" clId="{1F2A4A2E-8319-46B8-9629-F8864621B671}" dt="2018-03-15T23:17:07.338" v="715" actId="20577"/>
          <ac:spMkLst>
            <pc:docMk/>
            <pc:sldMk cId="2821687197" sldId="260"/>
            <ac:spMk id="3" creationId="{7019A0A9-E403-4795-9F88-DB86835D1E73}"/>
          </ac:spMkLst>
        </pc:spChg>
      </pc:sldChg>
      <pc:sldChg chg="ord">
        <pc:chgData name="Michael Herman" userId="844217e249c738f3" providerId="LiveId" clId="{1F2A4A2E-8319-46B8-9629-F8864621B671}" dt="2018-03-15T23:11:48.083" v="379"/>
        <pc:sldMkLst>
          <pc:docMk/>
          <pc:sldMk cId="4196136368" sldId="289"/>
        </pc:sldMkLst>
      </pc:sldChg>
      <pc:sldChg chg="modSp ord">
        <pc:chgData name="Michael Herman" userId="844217e249c738f3" providerId="LiveId" clId="{1F2A4A2E-8319-46B8-9629-F8864621B671}" dt="2018-03-15T23:18:09.006" v="776" actId="20577"/>
        <pc:sldMkLst>
          <pc:docMk/>
          <pc:sldMk cId="1799236074" sldId="294"/>
        </pc:sldMkLst>
        <pc:spChg chg="mod">
          <ac:chgData name="Michael Herman" userId="844217e249c738f3" providerId="LiveId" clId="{1F2A4A2E-8319-46B8-9629-F8864621B671}" dt="2018-03-15T23:18:09.006" v="776" actId="20577"/>
          <ac:spMkLst>
            <pc:docMk/>
            <pc:sldMk cId="1799236074" sldId="294"/>
            <ac:spMk id="3" creationId="{3D95D733-55AD-4E03-98A4-BDE82B0E3372}"/>
          </ac:spMkLst>
        </pc:spChg>
      </pc:sldChg>
      <pc:sldChg chg="modSp ord">
        <pc:chgData name="Michael Herman" userId="844217e249c738f3" providerId="LiveId" clId="{1F2A4A2E-8319-46B8-9629-F8864621B671}" dt="2018-03-15T23:12:07.992" v="394" actId="20577"/>
        <pc:sldMkLst>
          <pc:docMk/>
          <pc:sldMk cId="3841472153" sldId="308"/>
        </pc:sldMkLst>
        <pc:spChg chg="mod">
          <ac:chgData name="Michael Herman" userId="844217e249c738f3" providerId="LiveId" clId="{1F2A4A2E-8319-46B8-9629-F8864621B671}" dt="2018-03-15T23:12:07.992" v="394" actId="20577"/>
          <ac:spMkLst>
            <pc:docMk/>
            <pc:sldMk cId="3841472153" sldId="308"/>
            <ac:spMk id="2" creationId="{E69B6798-0E27-464C-9C26-AB8334C19AFA}"/>
          </ac:spMkLst>
        </pc:spChg>
      </pc:sldChg>
      <pc:sldChg chg="ord">
        <pc:chgData name="Michael Herman" userId="844217e249c738f3" providerId="LiveId" clId="{1F2A4A2E-8319-46B8-9629-F8864621B671}" dt="2018-03-15T23:12:27.140" v="395"/>
        <pc:sldMkLst>
          <pc:docMk/>
          <pc:sldMk cId="571720839" sldId="309"/>
        </pc:sldMkLst>
      </pc:sldChg>
      <pc:sldChg chg="ord">
        <pc:chgData name="Michael Herman" userId="844217e249c738f3" providerId="LiveId" clId="{1F2A4A2E-8319-46B8-9629-F8864621B671}" dt="2018-03-15T23:12:45.965" v="396"/>
        <pc:sldMkLst>
          <pc:docMk/>
          <pc:sldMk cId="1887703699" sldId="312"/>
        </pc:sldMkLst>
      </pc:sldChg>
      <pc:sldChg chg="modSp">
        <pc:chgData name="Michael Herman" userId="844217e249c738f3" providerId="LiveId" clId="{1F2A4A2E-8319-46B8-9629-F8864621B671}" dt="2018-03-15T23:16:21.240" v="667"/>
        <pc:sldMkLst>
          <pc:docMk/>
          <pc:sldMk cId="1879739490" sldId="330"/>
        </pc:sldMkLst>
        <pc:spChg chg="mod">
          <ac:chgData name="Michael Herman" userId="844217e249c738f3" providerId="LiveId" clId="{1F2A4A2E-8319-46B8-9629-F8864621B671}" dt="2018-03-15T23:16:21.240" v="667"/>
          <ac:spMkLst>
            <pc:docMk/>
            <pc:sldMk cId="1879739490" sldId="330"/>
            <ac:spMk id="3" creationId="{677F73AE-9668-43B7-8252-AF78BF8EC35F}"/>
          </ac:spMkLst>
        </pc:spChg>
      </pc:sldChg>
      <pc:sldChg chg="del">
        <pc:chgData name="Michael Herman" userId="844217e249c738f3" providerId="LiveId" clId="{1F2A4A2E-8319-46B8-9629-F8864621B671}" dt="2018-03-15T23:13:28.713" v="436" actId="2696"/>
        <pc:sldMkLst>
          <pc:docMk/>
          <pc:sldMk cId="786055623" sldId="362"/>
        </pc:sldMkLst>
      </pc:sldChg>
      <pc:sldChg chg="modSp">
        <pc:chgData name="Michael Herman" userId="844217e249c738f3" providerId="LiveId" clId="{1F2A4A2E-8319-46B8-9629-F8864621B671}" dt="2018-03-15T23:13:08.597" v="435" actId="20577"/>
        <pc:sldMkLst>
          <pc:docMk/>
          <pc:sldMk cId="3916494270" sldId="366"/>
        </pc:sldMkLst>
        <pc:spChg chg="mod">
          <ac:chgData name="Michael Herman" userId="844217e249c738f3" providerId="LiveId" clId="{1F2A4A2E-8319-46B8-9629-F8864621B671}" dt="2018-03-15T23:13:03.196" v="423" actId="20577"/>
          <ac:spMkLst>
            <pc:docMk/>
            <pc:sldMk cId="3916494270" sldId="366"/>
            <ac:spMk id="2" creationId="{AC93D9A8-FD8A-4F39-8C31-ED5157DF5305}"/>
          </ac:spMkLst>
        </pc:spChg>
        <pc:spChg chg="mod">
          <ac:chgData name="Michael Herman" userId="844217e249c738f3" providerId="LiveId" clId="{1F2A4A2E-8319-46B8-9629-F8864621B671}" dt="2018-03-15T23:13:08.597" v="435" actId="20577"/>
          <ac:spMkLst>
            <pc:docMk/>
            <pc:sldMk cId="3916494270" sldId="366"/>
            <ac:spMk id="3" creationId="{4FAF9651-1AA8-4F15-A698-FDF32CEDE332}"/>
          </ac:spMkLst>
        </pc:spChg>
      </pc:sldChg>
      <pc:sldChg chg="del">
        <pc:chgData name="Michael Herman" userId="844217e249c738f3" providerId="LiveId" clId="{1F2A4A2E-8319-46B8-9629-F8864621B671}" dt="2018-03-15T23:13:47.479" v="437" actId="2696"/>
        <pc:sldMkLst>
          <pc:docMk/>
          <pc:sldMk cId="3033917193" sldId="367"/>
        </pc:sldMkLst>
      </pc:sldChg>
      <pc:sldChg chg="modSp add">
        <pc:chgData name="Michael Herman" userId="844217e249c738f3" providerId="LiveId" clId="{1F2A4A2E-8319-46B8-9629-F8864621B671}" dt="2018-03-15T23:10:55.518" v="348" actId="20577"/>
        <pc:sldMkLst>
          <pc:docMk/>
          <pc:sldMk cId="2889931690" sldId="370"/>
        </pc:sldMkLst>
        <pc:spChg chg="mod">
          <ac:chgData name="Michael Herman" userId="844217e249c738f3" providerId="LiveId" clId="{1F2A4A2E-8319-46B8-9629-F8864621B671}" dt="2018-03-15T23:05:53.136" v="23" actId="20577"/>
          <ac:spMkLst>
            <pc:docMk/>
            <pc:sldMk cId="2889931690" sldId="370"/>
            <ac:spMk id="2" creationId="{A060017E-42B8-40B9-8F38-AE9E602EDB66}"/>
          </ac:spMkLst>
        </pc:spChg>
        <pc:spChg chg="mod">
          <ac:chgData name="Michael Herman" userId="844217e249c738f3" providerId="LiveId" clId="{1F2A4A2E-8319-46B8-9629-F8864621B671}" dt="2018-03-15T23:10:55.518" v="348" actId="20577"/>
          <ac:spMkLst>
            <pc:docMk/>
            <pc:sldMk cId="2889931690" sldId="370"/>
            <ac:spMk id="3" creationId="{3E9A74D5-893E-432B-8BC0-7EADBBDA22A8}"/>
          </ac:spMkLst>
        </pc:spChg>
      </pc:sldChg>
      <pc:sldChg chg="add">
        <pc:chgData name="Michael Herman" userId="844217e249c738f3" providerId="LiveId" clId="{1F2A4A2E-8319-46B8-9629-F8864621B671}" dt="2018-03-15T23:18:37.084" v="777"/>
        <pc:sldMkLst>
          <pc:docMk/>
          <pc:sldMk cId="2452987772" sldId="371"/>
        </pc:sldMkLst>
      </pc:sldChg>
      <pc:sldChg chg="modSp add">
        <pc:chgData name="Michael Herman" userId="844217e249c738f3" providerId="LiveId" clId="{1F2A4A2E-8319-46B8-9629-F8864621B671}" dt="2018-03-15T23:18:48.104" v="790" actId="20577"/>
        <pc:sldMkLst>
          <pc:docMk/>
          <pc:sldMk cId="917295115" sldId="372"/>
        </pc:sldMkLst>
        <pc:spChg chg="mod">
          <ac:chgData name="Michael Herman" userId="844217e249c738f3" providerId="LiveId" clId="{1F2A4A2E-8319-46B8-9629-F8864621B671}" dt="2018-03-15T23:18:48.104" v="790" actId="20577"/>
          <ac:spMkLst>
            <pc:docMk/>
            <pc:sldMk cId="917295115" sldId="372"/>
            <ac:spMk id="2" creationId="{B4AF258C-3CC2-465D-86A3-24552F1F493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2018-03-15</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42</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48</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80</a:t>
            </a:fld>
            <a:endParaRPr lang="zh-CN" altLang="en-US"/>
          </a:p>
        </p:txBody>
      </p:sp>
    </p:spTree>
    <p:extLst>
      <p:ext uri="{BB962C8B-B14F-4D97-AF65-F5344CB8AC3E}">
        <p14:creationId xmlns:p14="http://schemas.microsoft.com/office/powerpoint/2010/main" val="3596029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iscord.gg/gqCYeup"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Colors" Target="../diagrams/colors2.xml"/><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diagramQuickStyle" Target="../diagrams/quickStyle2.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diagramLayout" Target="../diagrams/layout2.xml"/><Relationship Id="rId5" Type="http://schemas.openxmlformats.org/officeDocument/2006/relationships/image" Target="../media/image23.svg"/><Relationship Id="rId10" Type="http://schemas.openxmlformats.org/officeDocument/2006/relationships/diagramData" Target="../diagrams/data2.xml"/><Relationship Id="rId4" Type="http://schemas.openxmlformats.org/officeDocument/2006/relationships/image" Target="../media/image22.png"/><Relationship Id="rId9" Type="http://schemas.openxmlformats.org/officeDocument/2006/relationships/image" Target="../media/image27.svg"/><Relationship Id="rId14" Type="http://schemas.microsoft.com/office/2007/relationships/diagramDrawing" Target="../diagrams/drawing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7.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6.png"/><Relationship Id="rId5" Type="http://schemas.openxmlformats.org/officeDocument/2006/relationships/diagramQuickStyle" Target="../diagrams/quickStyle5.xml"/><Relationship Id="rId10" Type="http://schemas.openxmlformats.org/officeDocument/2006/relationships/image" Target="../media/image35.svg"/><Relationship Id="rId4" Type="http://schemas.openxmlformats.org/officeDocument/2006/relationships/diagramLayout" Target="../diagrams/layout5.xml"/><Relationship Id="rId9" Type="http://schemas.openxmlformats.org/officeDocument/2006/relationships/image" Target="../media/image34.png"/><Relationship Id="rId14" Type="http://schemas.openxmlformats.org/officeDocument/2006/relationships/image" Target="../media/image39.svg"/></Relationships>
</file>

<file path=ppt/slides/_rels/slide43.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69.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68.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67.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70.jpeg"/><Relationship Id="rId10" Type="http://schemas.openxmlformats.org/officeDocument/2006/relationships/image" Target="../media/image66.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73.png"/><Relationship Id="rId4" Type="http://schemas.openxmlformats.org/officeDocument/2006/relationships/hyperlink" Target="https://www.youtube.com/watch?time_continue=3&amp;v=th7jZlmoZBc" TargetMode="External"/><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9.jp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14,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pic>
        <p:nvPicPr>
          <p:cNvPr id="6" name="officeArt object">
            <a:extLst>
              <a:ext uri="{FF2B5EF4-FFF2-40B4-BE49-F238E27FC236}">
                <a16:creationId xmlns:a16="http://schemas.microsoft.com/office/drawing/2014/main" id="{E80B4B12-7EE8-4387-94A4-FCC902B36566}"/>
              </a:ext>
            </a:extLst>
          </p:cNvPr>
          <p:cNvPicPr>
            <a:picLocks noChangeAspect="1"/>
          </p:cNvPicPr>
          <p:nvPr/>
        </p:nvPicPr>
        <p:blipFill>
          <a:blip r:embed="rId4">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Introduction to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r>
              <a:rPr lang="en-CA" dirty="0"/>
              <a:t>What is NEO?</a:t>
            </a:r>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916494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2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3</a:t>
            </a:r>
            <a:r>
              <a:rPr lang="en-CA" baseline="30000" dirty="0"/>
              <a:t>rd</a:t>
            </a:r>
            <a:r>
              <a:rPr lang="en-CA" dirty="0"/>
              <a:t> generation distributed applications (dApp) platform</a:t>
            </a:r>
          </a:p>
          <a:p>
            <a:pPr lvl="1"/>
            <a:r>
              <a:rPr lang="en-CA" dirty="0"/>
              <a:t>Multiple languages: C# (reference implementation), Python, Java, Golang, JavaScript</a:t>
            </a:r>
          </a:p>
          <a:p>
            <a:pPr lvl="1"/>
            <a:r>
              <a:rPr lang="en-CA" dirty="0"/>
              <a:t>First dApp platform suitable for enterprise application development, deployment, and operations</a:t>
            </a:r>
          </a:p>
          <a:p>
            <a:r>
              <a:rPr lang="en-CA" dirty="0"/>
              <a:t>NEO SMART ECONOMY</a:t>
            </a:r>
          </a:p>
          <a:p>
            <a:pPr lvl="1"/>
            <a:r>
              <a:rPr lang="en-CA" dirty="0"/>
              <a:t>Key differentiator</a:t>
            </a:r>
          </a:p>
          <a:p>
            <a:r>
              <a:rPr lang="en-CA" dirty="0"/>
              <a:t>GLOBAL COMMUNITY</a:t>
            </a:r>
          </a:p>
          <a:p>
            <a:pPr lvl="1"/>
            <a:r>
              <a:rPr lang="en-CA" dirty="0"/>
              <a:t>Discord: </a:t>
            </a:r>
            <a:r>
              <a:rPr lang="en-CA" dirty="0">
                <a:hlinkClick r:id="rId3"/>
              </a:rPr>
              <a:t>https://discord.gg/gqCYeup</a:t>
            </a:r>
            <a:r>
              <a:rPr lang="en-CA" dirty="0"/>
              <a:t>  /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a:bodyPr>
          <a:lstStyle/>
          <a:p>
            <a:r>
              <a:rPr lang="en-US" altLang="zh-CN" dirty="0"/>
              <a:t>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Intended use: acquire, hold, and retain NEO to maximize your voting power in the network</a:t>
            </a:r>
          </a:p>
          <a:p>
            <a:pPr lvl="1"/>
            <a:r>
              <a:rPr lang="en-US" altLang="zh-CN" dirty="0"/>
              <a:t>Receive distributions of GAS</a:t>
            </a:r>
          </a:p>
          <a:p>
            <a:r>
              <a:rPr lang="en-US" altLang="zh-CN" dirty="0"/>
              <a:t>NeoGas (GAS)</a:t>
            </a:r>
          </a:p>
          <a:p>
            <a:pPr lvl="1"/>
            <a:r>
              <a:rPr lang="en-US" altLang="zh-CN" dirty="0"/>
              <a:t>Sometimes referred to as a “Utility Token” or the “Fuel Token”</a:t>
            </a:r>
          </a:p>
          <a:p>
            <a:pPr lvl="1"/>
            <a:r>
              <a:rPr lang="en-US" altLang="zh-CN" dirty="0"/>
              <a:t>Used to fund the deployment of smart contracts (applications) on the NEO Blockchain</a:t>
            </a:r>
          </a:p>
          <a:p>
            <a:pPr lvl="1"/>
            <a:r>
              <a:rPr lang="en-US" altLang="zh-CN" dirty="0"/>
              <a:t>Used to fund transactions executed on the NEO Blockchain</a:t>
            </a:r>
          </a:p>
          <a:p>
            <a:pPr lvl="1"/>
            <a:r>
              <a:rPr lang="en-US" altLang="zh-CN" dirty="0"/>
              <a:t>System Fees are recycled and re-distributed in ratio/proportion to the number of NEO you hold</a:t>
            </a:r>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1111-00B8-4DF6-98E7-595FF5C7012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CD1516B1-3EDE-4B54-89D4-3D05828B42A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D20F5F8-F1C7-429B-8F54-85D7682B010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a:extLst>
              <a:ext uri="{FF2B5EF4-FFF2-40B4-BE49-F238E27FC236}">
                <a16:creationId xmlns:a16="http://schemas.microsoft.com/office/drawing/2014/main" id="{D9B365AB-F401-4FB4-9CCF-494ECD22279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77941F9-A930-461F-93FC-055B40CF5F3A}"/>
              </a:ext>
            </a:extLst>
          </p:cNvPr>
          <p:cNvSpPr/>
          <p:nvPr/>
        </p:nvSpPr>
        <p:spPr>
          <a:xfrm>
            <a:off x="65315" y="6041362"/>
            <a:ext cx="12126686" cy="461665"/>
          </a:xfrm>
          <a:prstGeom prst="rect">
            <a:avLst/>
          </a:prstGeom>
        </p:spPr>
        <p:txBody>
          <a:bodyPr wrap="square">
            <a:spAutoFit/>
          </a:bodyPr>
          <a:lstStyle/>
          <a:p>
            <a:pPr algn="ctr"/>
            <a:r>
              <a:rPr lang="en-US" sz="2400" b="1" dirty="0"/>
              <a:t>2013 - </a:t>
            </a:r>
            <a:r>
              <a:rPr lang="en-US" sz="2400" b="1" dirty="0" err="1"/>
              <a:t>BitAngelsCloud</a:t>
            </a:r>
            <a:endParaRPr lang="en-CA" sz="2400" b="1" dirty="0"/>
          </a:p>
        </p:txBody>
      </p:sp>
    </p:spTree>
    <p:extLst>
      <p:ext uri="{BB962C8B-B14F-4D97-AF65-F5344CB8AC3E}">
        <p14:creationId xmlns:p14="http://schemas.microsoft.com/office/powerpoint/2010/main" val="87302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313690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B939B-0A5A-4570-B948-02007DF3F5AA}"/>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D94971C0-2B90-49A3-89C9-4A840C5C67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82429C40-489C-4694-A7CB-E76549F5C40A}"/>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a:extLst>
              <a:ext uri="{FF2B5EF4-FFF2-40B4-BE49-F238E27FC236}">
                <a16:creationId xmlns:a16="http://schemas.microsoft.com/office/drawing/2014/main" id="{E9ED1AED-23F9-439A-9987-1705F92CE8E2}"/>
              </a:ext>
            </a:extLst>
          </p:cNvPr>
          <p:cNvPicPr>
            <a:picLocks noChangeAspect="1"/>
          </p:cNvPicPr>
          <p:nvPr/>
        </p:nvPicPr>
        <p:blipFill>
          <a:blip r:embed="rId2"/>
          <a:stretch>
            <a:fillRect/>
          </a:stretch>
        </p:blipFill>
        <p:spPr>
          <a:xfrm>
            <a:off x="591044" y="0"/>
            <a:ext cx="11009912" cy="6858000"/>
          </a:xfrm>
          <a:prstGeom prst="rect">
            <a:avLst/>
          </a:prstGeom>
        </p:spPr>
      </p:pic>
      <p:sp>
        <p:nvSpPr>
          <p:cNvPr id="6" name="Rectangle 5">
            <a:extLst>
              <a:ext uri="{FF2B5EF4-FFF2-40B4-BE49-F238E27FC236}">
                <a16:creationId xmlns:a16="http://schemas.microsoft.com/office/drawing/2014/main" id="{8287718F-81A4-40C7-9F5E-CF477FA38452}"/>
              </a:ext>
            </a:extLst>
          </p:cNvPr>
          <p:cNvSpPr/>
          <p:nvPr/>
        </p:nvSpPr>
        <p:spPr>
          <a:xfrm>
            <a:off x="591044" y="4992624"/>
            <a:ext cx="11009912" cy="7040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D7D7B02-389D-45B5-8CBE-DAEE138C9539}"/>
              </a:ext>
            </a:extLst>
          </p:cNvPr>
          <p:cNvSpPr/>
          <p:nvPr/>
        </p:nvSpPr>
        <p:spPr>
          <a:xfrm>
            <a:off x="7088638" y="82181"/>
            <a:ext cx="2565126" cy="369332"/>
          </a:xfrm>
          <a:prstGeom prst="rect">
            <a:avLst/>
          </a:prstGeom>
        </p:spPr>
        <p:txBody>
          <a:bodyPr wrap="none">
            <a:spAutoFit/>
          </a:bodyPr>
          <a:lstStyle/>
          <a:p>
            <a:r>
              <a:rPr lang="en-US" dirty="0">
                <a:solidFill>
                  <a:srgbClr val="90C226"/>
                </a:solidFill>
              </a:rPr>
              <a:t>March 14, 2018 2:05PM</a:t>
            </a:r>
            <a:endParaRPr lang="en-CA" dirty="0">
              <a:solidFill>
                <a:srgbClr val="90C226"/>
              </a:solidFill>
            </a:endParaRPr>
          </a:p>
        </p:txBody>
      </p:sp>
    </p:spTree>
    <p:extLst>
      <p:ext uri="{BB962C8B-B14F-4D97-AF65-F5344CB8AC3E}">
        <p14:creationId xmlns:p14="http://schemas.microsoft.com/office/powerpoint/2010/main" val="8616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6467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BDB2F161-727F-4AF8-BA5E-5379BADF2129}"/>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54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56BA16E-F253-4E34-A202-4FDFBD6D9A08}"/>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grpSp>
        <p:nvGrpSpPr>
          <p:cNvPr id="5" name="Group 4">
            <a:extLst>
              <a:ext uri="{FF2B5EF4-FFF2-40B4-BE49-F238E27FC236}">
                <a16:creationId xmlns:a16="http://schemas.microsoft.com/office/drawing/2014/main" id="{B92DB000-CC26-4FEE-BD2E-33835CAC3CAB}"/>
              </a:ext>
            </a:extLst>
          </p:cNvPr>
          <p:cNvGrpSpPr/>
          <p:nvPr/>
        </p:nvGrpSpPr>
        <p:grpSpPr>
          <a:xfrm>
            <a:off x="4122981" y="1569626"/>
            <a:ext cx="4754935" cy="3603994"/>
            <a:chOff x="4122981" y="1569626"/>
            <a:chExt cx="4754935" cy="3603994"/>
          </a:xfrm>
        </p:grpSpPr>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234C85-8215-4E4A-966C-7D3826DCBC36}"/>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16E3D37C-A663-48E8-8FC1-97D21D454C2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7005606-4875-41E8-85DD-05A46704EDF1}"/>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a:extLst>
              <a:ext uri="{FF2B5EF4-FFF2-40B4-BE49-F238E27FC236}">
                <a16:creationId xmlns:a16="http://schemas.microsoft.com/office/drawing/2014/main" id="{8B76CA42-760B-4BD1-A1AE-84FDBA1D11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711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NEO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909EA-8CAA-4957-B8A8-37700D6AFE0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BC1E232-ACA9-4860-B3FF-4FC1EDD4CFB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384B8FFE-4762-404A-A148-7A87E6A6A98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5" name="Picture 4">
            <a:extLst>
              <a:ext uri="{FF2B5EF4-FFF2-40B4-BE49-F238E27FC236}">
                <a16:creationId xmlns:a16="http://schemas.microsoft.com/office/drawing/2014/main" id="{2051D09A-EE81-457A-90C7-7D16110114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735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34</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68D8637-8082-4D0B-80C9-D8252D3D837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Tree>
    <p:extLst>
      <p:ext uri="{BB962C8B-B14F-4D97-AF65-F5344CB8AC3E}">
        <p14:creationId xmlns:p14="http://schemas.microsoft.com/office/powerpoint/2010/main" val="2008009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4C79C3-3B2B-4DA1-B4D0-9565922179C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8FF75ACE-4D31-41D5-A0E2-66BF9D095DF2}"/>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7AF8FAE-ED9D-410D-A287-6E975564F453}"/>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7" name="Picture 6">
            <a:extLst>
              <a:ext uri="{FF2B5EF4-FFF2-40B4-BE49-F238E27FC236}">
                <a16:creationId xmlns:a16="http://schemas.microsoft.com/office/drawing/2014/main" id="{08B56895-559B-4B76-AF83-62A0AB15E2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414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22749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017E-42B8-40B9-8F38-AE9E602EDB66}"/>
              </a:ext>
            </a:extLst>
          </p:cNvPr>
          <p:cNvSpPr>
            <a:spLocks noGrp="1"/>
          </p:cNvSpPr>
          <p:nvPr>
            <p:ph type="title"/>
          </p:nvPr>
        </p:nvSpPr>
        <p:spPr/>
        <p:txBody>
          <a:bodyPr/>
          <a:lstStyle/>
          <a:p>
            <a:r>
              <a:rPr lang="en-CA" dirty="0"/>
              <a:t>Goals for this Evening</a:t>
            </a:r>
          </a:p>
        </p:txBody>
      </p:sp>
      <p:sp>
        <p:nvSpPr>
          <p:cNvPr id="3" name="Content Placeholder 2">
            <a:extLst>
              <a:ext uri="{FF2B5EF4-FFF2-40B4-BE49-F238E27FC236}">
                <a16:creationId xmlns:a16="http://schemas.microsoft.com/office/drawing/2014/main" id="{3E9A74D5-893E-432B-8BC0-7EADBBDA22A8}"/>
              </a:ext>
            </a:extLst>
          </p:cNvPr>
          <p:cNvSpPr>
            <a:spLocks noGrp="1"/>
          </p:cNvSpPr>
          <p:nvPr>
            <p:ph idx="1"/>
          </p:nvPr>
        </p:nvSpPr>
        <p:spPr/>
        <p:txBody>
          <a:bodyPr>
            <a:normAutofit fontScale="92500" lnSpcReduction="10000"/>
          </a:bodyPr>
          <a:lstStyle/>
          <a:p>
            <a:r>
              <a:rPr lang="en-US" dirty="0"/>
              <a:t>Context</a:t>
            </a:r>
          </a:p>
          <a:p>
            <a:pPr lvl="1"/>
            <a:r>
              <a:rPr lang="en-US" dirty="0"/>
              <a:t>I love explaining software to people – especially new, powerful software platforms</a:t>
            </a:r>
          </a:p>
          <a:p>
            <a:pPr lvl="1"/>
            <a:r>
              <a:rPr lang="en-US" dirty="0"/>
              <a:t>‎I love the NEO Blockchain as a 3rd generation distributed applications platform </a:t>
            </a:r>
            <a:br>
              <a:rPr lang="en-US" dirty="0"/>
            </a:br>
            <a:r>
              <a:rPr lang="en-US" dirty="0"/>
              <a:t>(I work on NEO 16 hours a day.)</a:t>
            </a:r>
            <a:br>
              <a:rPr lang="en-US" dirty="0"/>
            </a:br>
            <a:endParaRPr lang="en-US" dirty="0"/>
          </a:p>
          <a:p>
            <a:pPr lvl="1"/>
            <a:r>
              <a:rPr lang="en-US" dirty="0"/>
              <a:t>“Making [software] easier to understand; making [software] easier for you to explain to others.”</a:t>
            </a:r>
            <a:br>
              <a:rPr lang="en-US" dirty="0"/>
            </a:br>
            <a:endParaRPr lang="en-US" dirty="0"/>
          </a:p>
          <a:p>
            <a:r>
              <a:rPr lang="en-US" dirty="0"/>
              <a:t>Specific Goals for This Evening</a:t>
            </a:r>
          </a:p>
          <a:p>
            <a:pPr lvl="1"/>
            <a:r>
              <a:rPr lang="en-US" dirty="0"/>
              <a:t>Clear and complete understanding of what NEO is</a:t>
            </a:r>
          </a:p>
          <a:p>
            <a:pPr lvl="1"/>
            <a:r>
              <a:rPr lang="en-US" dirty="0"/>
              <a:t>‎NEO as a cryptocurrency - NEO and NeoGas (investors/traders)</a:t>
            </a:r>
          </a:p>
          <a:p>
            <a:pPr lvl="1"/>
            <a:r>
              <a:rPr lang="en-US" dirty="0"/>
              <a:t>‎NEO as an complete ecosystem - NEO Smart Economy (everyone)</a:t>
            </a:r>
          </a:p>
          <a:p>
            <a:pPr lvl="1"/>
            <a:r>
              <a:rPr lang="en-US" dirty="0"/>
              <a:t>NEO as a software platform - ‎3</a:t>
            </a:r>
            <a:r>
              <a:rPr lang="en-US" baseline="30000" dirty="0"/>
              <a:t>rd</a:t>
            </a:r>
            <a:r>
              <a:rPr lang="en-US" dirty="0"/>
              <a:t> generation distributed applications platform (developers)</a:t>
            </a:r>
          </a:p>
          <a:p>
            <a:pPr lvl="1"/>
            <a:r>
              <a:rPr lang="en-US" dirty="0"/>
              <a:t>NEO ‎evidence – news, events, tours, </a:t>
            </a:r>
            <a:r>
              <a:rPr lang="en-US" dirty="0" err="1"/>
              <a:t>ndApps</a:t>
            </a:r>
            <a:r>
              <a:rPr lang="en-US" dirty="0"/>
              <a:t>, … (everyone)</a:t>
            </a:r>
            <a:endParaRPr lang="en-CA" dirty="0"/>
          </a:p>
        </p:txBody>
      </p:sp>
      <p:sp>
        <p:nvSpPr>
          <p:cNvPr id="4" name="Date Placeholder 3">
            <a:extLst>
              <a:ext uri="{FF2B5EF4-FFF2-40B4-BE49-F238E27FC236}">
                <a16:creationId xmlns:a16="http://schemas.microsoft.com/office/drawing/2014/main" id="{0C0EFB82-6ED1-4B51-999B-3AB51DEFD10F}"/>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56A8434-C9CF-4D03-AFBB-61FE01BD857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A9031443-2992-4727-AF46-052DD25F070C}"/>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89931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9774257" cy="1826581"/>
          </a:xfrm>
        </p:spPr>
        <p:txBody>
          <a:bodyPr/>
          <a:lstStyle/>
          <a:p>
            <a:r>
              <a:rPr lang="en-CA" dirty="0"/>
              <a:t>NEO Distributed App (dApp)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fontScale="92500" lnSpcReduction="10000"/>
          </a:bodyPr>
          <a:lstStyle/>
          <a:p>
            <a:r>
              <a:rPr lang="en-CA" dirty="0"/>
              <a:t>Past:	Decades of experience on the Microsoft platform, 50% Polish, father,</a:t>
            </a:r>
            <a:br>
              <a:rPr lang="en-CA" dirty="0"/>
            </a:br>
            <a:r>
              <a:rPr lang="en-CA" dirty="0"/>
              <a:t>        	Alberta cattle rancher, scuba diver, and an outdoorsperson</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90963" y="1491010"/>
            <a:ext cx="2744814" cy="2744814"/>
          </a:xfrm>
          <a:prstGeom prst="rect">
            <a:avLst/>
          </a:prstGeom>
        </p:spPr>
      </p:pic>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AFE2F62-A91E-4379-AB30-D3F919417A4A}"/>
              </a:ext>
            </a:extLst>
          </p:cNvPr>
          <p:cNvSpPr/>
          <p:nvPr/>
        </p:nvSpPr>
        <p:spPr>
          <a:xfrm>
            <a:off x="2706624" y="1783080"/>
            <a:ext cx="6931152" cy="124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Entity-based Distributed Applications (e-dApps)</a:t>
            </a:r>
          </a:p>
          <a:p>
            <a:pPr algn="ctr"/>
            <a:r>
              <a:rPr lang="en-CA" sz="2400" dirty="0"/>
              <a:t>enabled by NEO Persistable Classes Platform</a:t>
            </a:r>
          </a:p>
        </p:txBody>
      </p:sp>
    </p:spTree>
    <p:extLst>
      <p:ext uri="{BB962C8B-B14F-4D97-AF65-F5344CB8AC3E}">
        <p14:creationId xmlns:p14="http://schemas.microsoft.com/office/powerpoint/2010/main" val="35555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258C-3CC2-465D-86A3-24552F1F4936}"/>
              </a:ext>
            </a:extLst>
          </p:cNvPr>
          <p:cNvSpPr>
            <a:spLocks noGrp="1"/>
          </p:cNvSpPr>
          <p:nvPr>
            <p:ph type="title"/>
          </p:nvPr>
        </p:nvSpPr>
        <p:spPr/>
        <p:txBody>
          <a:bodyPr/>
          <a:lstStyle/>
          <a:p>
            <a:r>
              <a:rPr lang="en-CA" dirty="0"/>
              <a:t>NEO Evidence</a:t>
            </a:r>
          </a:p>
        </p:txBody>
      </p:sp>
      <p:sp>
        <p:nvSpPr>
          <p:cNvPr id="3" name="Text Placeholder 2">
            <a:extLst>
              <a:ext uri="{FF2B5EF4-FFF2-40B4-BE49-F238E27FC236}">
                <a16:creationId xmlns:a16="http://schemas.microsoft.com/office/drawing/2014/main" id="{A7A0CBFD-3DE3-4FE4-97CB-964800A8C3E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932ECCAD-F04F-44B7-93A4-3FB7C4FD718A}"/>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FA6DE55F-8BFC-4B6B-8CD9-1A86D66DF35F}"/>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CDAD83A-1A94-4521-9AE6-353D8652234D}"/>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917295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59</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Who are you?</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2452987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4D146EAC-87FC-44E8-9412-91F3A9931035}"/>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7769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6"/>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26F78CF-26FC-4840-9F73-2157DAC46FB2}"/>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73</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Tree>
    <p:extLst>
      <p:ext uri="{BB962C8B-B14F-4D97-AF65-F5344CB8AC3E}">
        <p14:creationId xmlns:p14="http://schemas.microsoft.com/office/powerpoint/2010/main" val="2434939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74</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3538182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8F5FDE7-CD6F-45D8-9E9D-B300155B4B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75</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0235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77</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78</a:t>
            </a:fld>
            <a:endParaRPr lang="en-US" dirty="0"/>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3">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4"/>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79</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943384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 to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r>
              <a:rPr lang="en-US" dirty="0"/>
              <a:t>NEO as a 3</a:t>
            </a:r>
            <a:r>
              <a:rPr lang="en-US" baseline="30000" dirty="0"/>
              <a:t>rd</a:t>
            </a:r>
            <a:r>
              <a:rPr lang="en-US" dirty="0"/>
              <a:t> generation distributed application platform</a:t>
            </a:r>
          </a:p>
          <a:p>
            <a:pPr>
              <a:buFont typeface="+mj-lt"/>
              <a:buAutoNum type="arabicPeriod"/>
            </a:pPr>
            <a:r>
              <a:rPr lang="en-US" dirty="0"/>
              <a:t>NEO Evidence</a:t>
            </a:r>
          </a:p>
          <a:p>
            <a:pPr>
              <a:buFont typeface="+mj-lt"/>
              <a:buAutoNum type="arabicPeriod"/>
            </a:pPr>
            <a:r>
              <a:rPr lang="en-US" dirty="0"/>
              <a:t>NEO Resources</a:t>
            </a:r>
          </a:p>
          <a:p>
            <a:pPr>
              <a:buFont typeface="+mj-lt"/>
              <a:buAutoNum type="arabicPeriod"/>
            </a:pPr>
            <a:r>
              <a:rPr lang="en-US"/>
              <a:t>Next Steps</a:t>
            </a:r>
            <a:endParaRPr lang="en-US"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4360188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1641</TotalTime>
  <Words>3889</Words>
  <Application>Microsoft Office PowerPoint</Application>
  <PresentationFormat>Widescreen</PresentationFormat>
  <Paragraphs>745</Paragraphs>
  <Slides>80</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Goals for this Evening</vt:lpstr>
      <vt:lpstr>Who is Michael Herman?</vt:lpstr>
      <vt:lpstr>Who are you?</vt:lpstr>
      <vt:lpstr>What is NEO Blockchain Toronto?</vt:lpstr>
      <vt:lpstr>Our Values as Neoxplorers</vt:lpstr>
      <vt:lpstr>Agenda</vt:lpstr>
      <vt:lpstr>Introduction to NEO</vt:lpstr>
      <vt:lpstr>What is NEO?</vt:lpstr>
      <vt:lpstr>Dual Cryptocurrency Model: NEO and NeoGas</vt:lpstr>
      <vt:lpstr>PowerPoint Presentation</vt:lpstr>
      <vt:lpstr>PowerPoint Presentation</vt:lpstr>
      <vt:lpstr>PowerPoint Presentation</vt:lpstr>
      <vt:lpstr>PowerPoint Presentation</vt:lpstr>
      <vt:lpstr>PowerPoint Presentation</vt:lpstr>
      <vt:lpstr>Next Killer Blockchain Platform? </vt:lpstr>
      <vt:lpstr>NEO Whitepaper</vt:lpstr>
      <vt:lpstr>What is the NEO Smart Economy?</vt:lpstr>
      <vt:lpstr>PowerPoint Presentation</vt:lpstr>
      <vt:lpstr>NEO Decentralized Applications (Use Cases)</vt:lpstr>
      <vt:lpstr>NEO Management Model: Economic Model</vt:lpstr>
      <vt:lpstr>NEO Management Model: Economic Model</vt:lpstr>
      <vt:lpstr>NEO Management Model: Distribution Mechanism</vt:lpstr>
      <vt:lpstr>PowerPoint Presentation</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How decentralized are the BTC and ETH networks?</vt:lpstr>
      <vt:lpstr>“I want to be become a NEO Consensus Node”</vt:lpstr>
      <vt:lpstr>PowerPoint Presentation</vt:lpstr>
      <vt:lpstr>The Problems with PoW* and PoS*</vt:lpstr>
      <vt:lpstr>NEO Technology/Implementation: NeoContract</vt:lpstr>
      <vt:lpstr>NEO Technology/Implementation: NeoContract</vt:lpstr>
      <vt:lpstr>NEO Technology/Implementation: NeoContract</vt:lpstr>
      <vt:lpstr>NEO Technology/Implementation: NeoX Protocol Cross-chain Interoperability</vt:lpstr>
      <vt:lpstr>Aside: Why do things have value? Why do they appreciate? Michael’s Theorem</vt:lpstr>
      <vt:lpstr>What happens when things become easier to acquire? Michael’s Theorem</vt:lpstr>
      <vt:lpstr>How Transaction Fees are Discouraged in the NEO Smart Economy</vt:lpstr>
      <vt:lpstr>NEO Distributed App (dApp)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PowerPoint Presentation</vt:lpstr>
      <vt:lpstr>NEO was created for Large Scale dApps* </vt:lpstr>
      <vt:lpstr>NEO Evidence</vt:lpstr>
      <vt:lpstr>NEO Events</vt:lpstr>
      <vt:lpstr>NEO Events (con’t)</vt:lpstr>
      <vt:lpstr>NEO dApp Competitions ~USD$500K in prizes</vt:lpstr>
      <vt:lpstr>PowerPoint Presentation</vt:lpstr>
      <vt:lpstr>PowerPoint Presentation</vt:lpstr>
      <vt:lpstr>NEO News: Switchers</vt:lpstr>
      <vt:lpstr>What is NEO?  Summary</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PowerPoint Presentation</vt:lpstr>
      <vt:lpstr>PowerPoint Presentation</vt:lpstr>
      <vt:lpstr>PowerPoint Presentation</vt:lpstr>
      <vt:lpstr>I leave you with a challenge… Become part of the NEO Smart Economy</vt:lpstr>
      <vt:lpstr>Our Values as Neoxplorers</vt:lpstr>
      <vt:lpstr>Questions?</vt:lpstr>
      <vt:lpstr>Backup Slides</vt:lpstr>
      <vt:lpstr>NEO System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163</cp:revision>
  <dcterms:created xsi:type="dcterms:W3CDTF">2018-02-17T01:35:14Z</dcterms:created>
  <dcterms:modified xsi:type="dcterms:W3CDTF">2018-03-15T23:20:14Z</dcterms:modified>
</cp:coreProperties>
</file>